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84" r:id="rId5"/>
    <p:sldId id="283" r:id="rId6"/>
    <p:sldId id="285" r:id="rId7"/>
    <p:sldId id="286" r:id="rId8"/>
    <p:sldId id="287" r:id="rId9"/>
    <p:sldId id="274" r:id="rId10"/>
    <p:sldId id="273" r:id="rId11"/>
    <p:sldId id="258" r:id="rId12"/>
    <p:sldId id="263" r:id="rId13"/>
    <p:sldId id="261" r:id="rId14"/>
    <p:sldId id="265" r:id="rId15"/>
    <p:sldId id="266" r:id="rId16"/>
    <p:sldId id="267" r:id="rId17"/>
    <p:sldId id="262" r:id="rId18"/>
    <p:sldId id="275" r:id="rId19"/>
    <p:sldId id="276" r:id="rId20"/>
    <p:sldId id="277" r:id="rId21"/>
    <p:sldId id="278" r:id="rId22"/>
    <p:sldId id="279" r:id="rId23"/>
    <p:sldId id="280" r:id="rId24"/>
    <p:sldId id="270" r:id="rId25"/>
    <p:sldId id="271" r:id="rId26"/>
    <p:sldId id="281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2798CA-C2DD-4025-A2F6-F3D0D9E0A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C4E91D-9DDE-4688-850A-CD90DD07F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BF0F88-2681-497F-BBFB-FC4231BF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09934-A4A2-4CE4-91F6-616B07839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CB490A-12CC-4BBB-8EE9-5E7D4EEF5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87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4578A1-6723-4160-AA68-ACF97E270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EB3C2D-07A4-49A4-9FA8-BF9F798C6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A9CED1-6DBF-4DEF-ABF2-32E99C65D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73B616-E547-4141-89C8-EAFFDD95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5428B0-818C-4386-AB61-F2C0B0419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74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29EA27-B7CF-4B69-BD9A-FBA3C5967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DA0F57E-FA46-4522-9A72-A1B8D2A0DF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EE8907-19A8-47AF-BE3E-10E400B3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C9498E-B2A7-470F-90A9-034B8ACD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CC6888-D757-49AB-8A72-7E56E6C19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00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7926E-F4D8-450C-8A07-16300E84A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44D78-3697-463D-9CAD-FC99C1D03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4F5AFA-251B-4F41-8828-49F4C233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FDC419-769C-461E-B49A-8D1A7B3D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FE2EC2-600B-4F3B-8789-449AE17E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23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635F9-9A0F-41C6-855D-5BDA1B16A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4CFB75-5C8F-4A6D-A115-FDDB771F2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924A9B-27E2-496D-B65B-7D26198A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38B3FC-26C1-4B20-8D89-40AA13DC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508A24-F9A5-488F-B14C-69E8A200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53A8C-0AB4-430D-AAEB-F72F81E37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F5D02-42B6-44D7-A00D-069384820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4CF72C-E4D8-451B-8509-F2539D871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809199-1303-4DD7-BBFB-69D4A06D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7C795E-8293-44F7-B8D4-27D27218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82EC7A-7E02-4C8B-AE53-6201098A8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09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5BEE5-9006-4E50-BEAD-A91C1858C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BEF5E5-A14F-4C77-841A-BAF05EA14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385A65-FE13-4623-ADB7-E656A020E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26E543-15AE-4736-9BB5-DA55BF423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6B35BA-B534-4E55-BB86-800830565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E6D830-D3D3-4606-A39D-E206D15DE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C8F46CF-1F7B-4B72-B868-912008AE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6EB87A0-C038-4C1D-B525-9F7A3443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5B125-0ED7-452C-B74C-072B7D758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8F4CE5-5E9C-44E3-B664-15DF1C983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75890D9-21CB-41D7-BBDE-C77C1E1F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D65663-29B8-4C7F-A7BE-A8D3440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A73B42F-0EEE-4D5E-82D6-5252E607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F19F2B1-F46D-47CA-9BC8-FC8E89314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25FB17-028B-4677-A3F2-B3B5A678F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81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704B75-F35A-4C0E-BE91-B10E4999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14667F-3B0D-4487-AD05-9F56A617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250D60-8333-47B5-B066-F00B989D9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C05E09-E03C-4E3A-818E-BA092259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127996-C7C8-4F05-8B63-37C214D7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8EB2AF-C6E6-490C-8925-3942E315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6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AF894-4A4D-4FD5-8E0B-0CF2F046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207ED3-011F-4E9A-B031-B66F1FAA5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49E745-0475-4EF9-89BD-8DAC39E9A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8FC9E0-06DA-46B3-ABA0-11817B54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1F43D6-145F-4451-8730-436070D45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3EEDC3-E44E-4583-B678-AA81230E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17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ABA77-53D8-4862-993D-288842F05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C57588-A8B4-4E85-BFD5-4A5A3B8ED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500E49-D13D-4E84-9FDB-66ED4B70E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6336-B309-4BF9-9265-303DF59946FD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881E3-4986-4945-868F-FF267155A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BE0E9-FFAE-4758-BF12-6B2F4F531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DF94-DACF-47F5-8722-18329CF99D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63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665C3-DDD3-4E35-9F0F-343A99972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Примерная рабочая программа по учебному предмету «Химия»: структура и содержание.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492DFD-93DC-4FB4-B66E-1E3A345FA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Кучина Елена Вениаминовна</a:t>
            </a:r>
          </a:p>
          <a:p>
            <a:r>
              <a:rPr lang="ru-RU" dirty="0"/>
              <a:t>учитель химии </a:t>
            </a:r>
          </a:p>
          <a:p>
            <a:r>
              <a:rPr lang="ru-RU" dirty="0"/>
              <a:t>МАОУ лицея №93 г Тюмени</a:t>
            </a:r>
          </a:p>
        </p:txBody>
      </p:sp>
    </p:spTree>
    <p:extLst>
      <p:ext uri="{BB962C8B-B14F-4D97-AF65-F5344CB8AC3E}">
        <p14:creationId xmlns:p14="http://schemas.microsoft.com/office/powerpoint/2010/main" val="207485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CC610E-751E-414F-9D86-3FF26F55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Электронный адрес : </a:t>
            </a:r>
            <a:r>
              <a:rPr lang="en-US" dirty="0"/>
              <a:t>edsoo.ru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FD603B-5ED4-44DE-B4D1-A0788763D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/>
              <a:t>Конструктор рабочих программ</a:t>
            </a:r>
          </a:p>
          <a:p>
            <a:pPr marL="514350" indent="-514350">
              <a:buAutoNum type="arabicParenR"/>
            </a:pPr>
            <a:r>
              <a:rPr lang="ru-RU" dirty="0"/>
              <a:t>Выбрать учебный предмет</a:t>
            </a:r>
          </a:p>
          <a:p>
            <a:pPr marL="514350" indent="-514350">
              <a:buAutoNum type="arabicParenR"/>
            </a:pPr>
            <a:r>
              <a:rPr lang="ru-RU" dirty="0"/>
              <a:t>Выбрать шаблон рабочей программы</a:t>
            </a:r>
          </a:p>
          <a:p>
            <a:pPr marL="514350" indent="-514350">
              <a:buAutoNum type="arabicParenR"/>
            </a:pPr>
            <a:r>
              <a:rPr lang="ru-RU" dirty="0"/>
              <a:t> Нажать на   </a:t>
            </a:r>
            <a:r>
              <a:rPr lang="ru-RU" b="1" dirty="0"/>
              <a:t>создать рабочую программу</a:t>
            </a:r>
          </a:p>
        </p:txBody>
      </p:sp>
    </p:spTree>
    <p:extLst>
      <p:ext uri="{BB962C8B-B14F-4D97-AF65-F5344CB8AC3E}">
        <p14:creationId xmlns:p14="http://schemas.microsoft.com/office/powerpoint/2010/main" val="2678890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6F701-4FDA-4E22-9C82-FCE2FEB02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5C7B58D4-2D86-469F-863E-898C3A334F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668" y="273132"/>
            <a:ext cx="10360554" cy="6020790"/>
          </a:xfrm>
        </p:spPr>
      </p:pic>
    </p:spTree>
    <p:extLst>
      <p:ext uri="{BB962C8B-B14F-4D97-AF65-F5344CB8AC3E}">
        <p14:creationId xmlns:p14="http://schemas.microsoft.com/office/powerpoint/2010/main" val="68180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5AF96-2E8A-4A4D-B5BF-07825FD8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B3A6177-0F95-4642-8E46-DD4DFC118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5203" y="688770"/>
            <a:ext cx="11031000" cy="5177640"/>
          </a:xfrm>
        </p:spPr>
      </p:pic>
    </p:spTree>
    <p:extLst>
      <p:ext uri="{BB962C8B-B14F-4D97-AF65-F5344CB8AC3E}">
        <p14:creationId xmlns:p14="http://schemas.microsoft.com/office/powerpoint/2010/main" val="327142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F93BA6-3A79-45DA-B61C-D258383D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" name="Объект 30">
            <a:extLst>
              <a:ext uri="{FF2B5EF4-FFF2-40B4-BE49-F238E27FC236}">
                <a16:creationId xmlns:a16="http://schemas.microsoft.com/office/drawing/2014/main" id="{E84B3A6C-0351-499E-BDAA-BB9361A04D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898"/>
            <a:ext cx="10098974" cy="633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3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E4F28-D6D3-4F31-937B-4AFC1240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42A4CD7E-D119-488E-9C1E-923A3D5D4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243" y="454356"/>
            <a:ext cx="11635514" cy="572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95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C1020-30A4-426F-A1B7-BDF00E42B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E1E1B793-4773-4AA9-AC6E-CBB3745B08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432" y="451262"/>
            <a:ext cx="11447136" cy="56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9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BE577-703F-4BEA-97CA-E024B6187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B5F44C4-4B13-4965-AFF6-BC2AEC2C6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651" y="1306286"/>
            <a:ext cx="11600740" cy="3028207"/>
          </a:xfrm>
        </p:spPr>
      </p:pic>
    </p:spTree>
    <p:extLst>
      <p:ext uri="{BB962C8B-B14F-4D97-AF65-F5344CB8AC3E}">
        <p14:creationId xmlns:p14="http://schemas.microsoft.com/office/powerpoint/2010/main" val="1621929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35C80-9F0E-4B55-A1B3-BC5F07CF4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5C49A63-8DD4-4C25-BA8D-6F9F61A630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396" y="1488460"/>
            <a:ext cx="12280366" cy="2833041"/>
          </a:xfrm>
        </p:spPr>
      </p:pic>
    </p:spTree>
    <p:extLst>
      <p:ext uri="{BB962C8B-B14F-4D97-AF65-F5344CB8AC3E}">
        <p14:creationId xmlns:p14="http://schemas.microsoft.com/office/powerpoint/2010/main" val="2257737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A00056-8473-4818-9681-52014306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" name="Объект 15">
            <a:extLst>
              <a:ext uri="{FF2B5EF4-FFF2-40B4-BE49-F238E27FC236}">
                <a16:creationId xmlns:a16="http://schemas.microsoft.com/office/drawing/2014/main" id="{DB9E3711-7502-4709-9A14-C7663FA33C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135" y="163025"/>
            <a:ext cx="9977951" cy="632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25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7B2DE0-543F-4831-BF33-7CA9FEC18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35FDBA-AFEA-4873-A028-6D7F6D1B1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480F253-EAFA-4D29-A547-0DE82C0E89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26700"/>
              </p:ext>
            </p:extLst>
          </p:nvPr>
        </p:nvGraphicFramePr>
        <p:xfrm>
          <a:off x="213756" y="406418"/>
          <a:ext cx="11851073" cy="6086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3" imgW="9236046" imgH="4743986" progId="Word.Document.12">
                  <p:embed/>
                </p:oleObj>
              </mc:Choice>
              <mc:Fallback>
                <p:oleObj name="Document" r:id="rId3" imgW="9236046" imgH="47439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756" y="406418"/>
                        <a:ext cx="11851073" cy="6086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12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0796F7-A076-419F-B90D-97A73F10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4E851E1-5D89-4F5A-B65B-0AF15EAAA0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0713" y="0"/>
            <a:ext cx="4845132" cy="6968304"/>
          </a:xfrm>
        </p:spPr>
      </p:pic>
    </p:spTree>
    <p:extLst>
      <p:ext uri="{BB962C8B-B14F-4D97-AF65-F5344CB8AC3E}">
        <p14:creationId xmlns:p14="http://schemas.microsoft.com/office/powerpoint/2010/main" val="1843103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A991E-6B17-4226-9BE9-21CE91874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20CCEB1-BB7C-4C0A-9BD6-BFB71F666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743" y="365125"/>
            <a:ext cx="9848662" cy="6286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30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BB4A6-2C2B-4393-8145-C28A9FE1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DC81F9F-FBE8-4E97-B7E4-EBD8A0E29E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070" y="605642"/>
            <a:ext cx="10797730" cy="512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5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CD04D-E9F0-4502-96EF-BB7D9F72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DB07E33-B0E7-4557-BA27-B3ADFDAF1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515" y="676893"/>
            <a:ext cx="9996347" cy="503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59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30473C-EDCE-46BA-93D4-50FC8C391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668FF5D0-844D-4795-8FD2-045C3FE571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712" y="581892"/>
            <a:ext cx="10932040" cy="460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65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0F281D-7D31-4F1D-860F-9471A2457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0052ECA-9873-4249-B359-5995FDDF8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866898"/>
            <a:ext cx="10583738" cy="4697287"/>
          </a:xfrm>
        </p:spPr>
      </p:pic>
    </p:spTree>
    <p:extLst>
      <p:ext uri="{BB962C8B-B14F-4D97-AF65-F5344CB8AC3E}">
        <p14:creationId xmlns:p14="http://schemas.microsoft.com/office/powerpoint/2010/main" val="31614350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3619E-4584-4152-944B-54BBA2C6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E56C7BF-DECC-4692-BA0D-6EB2C48756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53" y="261258"/>
            <a:ext cx="9239704" cy="6929778"/>
          </a:xfrm>
        </p:spPr>
      </p:pic>
    </p:spTree>
    <p:extLst>
      <p:ext uri="{BB962C8B-B14F-4D97-AF65-F5344CB8AC3E}">
        <p14:creationId xmlns:p14="http://schemas.microsoft.com/office/powerpoint/2010/main" val="1581046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EBFB2-CBD2-4D1F-8BB4-E1BA4C65D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AFBF536-9A91-49CC-BE53-95DC86779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16" y="47847"/>
            <a:ext cx="9016409" cy="6762306"/>
          </a:xfrm>
        </p:spPr>
      </p:pic>
    </p:spTree>
    <p:extLst>
      <p:ext uri="{BB962C8B-B14F-4D97-AF65-F5344CB8AC3E}">
        <p14:creationId xmlns:p14="http://schemas.microsoft.com/office/powerpoint/2010/main" val="908107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2183FC-D2AB-4151-AF2F-D67123D8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Электронный адрес </a:t>
            </a:r>
            <a:r>
              <a:rPr lang="ru-RU" dirty="0" err="1"/>
              <a:t>Институра</a:t>
            </a:r>
            <a:r>
              <a:rPr lang="ru-RU" dirty="0"/>
              <a:t> стратегии развития образования РАО : </a:t>
            </a:r>
            <a:r>
              <a:rPr lang="en-US" dirty="0"/>
              <a:t>edsoo.ru</a:t>
            </a:r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20B11CF8-617B-4541-8EF5-BCAD7D0C1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3776" y="4667003"/>
            <a:ext cx="10380023" cy="150996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Кучина Елена Вениаминовна</a:t>
            </a:r>
          </a:p>
          <a:p>
            <a:pPr marL="0" indent="0">
              <a:buNone/>
            </a:pPr>
            <a:r>
              <a:rPr lang="ru-RU" dirty="0"/>
              <a:t> учитель химии МАОУ лицея №93</a:t>
            </a:r>
          </a:p>
          <a:p>
            <a:pPr marL="0" indent="0">
              <a:buNone/>
            </a:pPr>
            <a:r>
              <a:rPr lang="en-US" dirty="0"/>
              <a:t>kucnina67@mail.ru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09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684EB-61D0-4415-BC7A-4E5E63DF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31969-B954-4D94-916E-FBBBF107F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475013"/>
            <a:ext cx="10641281" cy="57019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Пояснительная записка </a:t>
            </a:r>
          </a:p>
          <a:p>
            <a:pPr marL="0" indent="0">
              <a:buNone/>
            </a:pPr>
            <a:r>
              <a:rPr lang="ru-RU" dirty="0"/>
              <a:t>Общая характеристика учебного предмета «Химия» </a:t>
            </a:r>
          </a:p>
          <a:p>
            <a:pPr marL="0" indent="0">
              <a:buNone/>
            </a:pPr>
            <a:r>
              <a:rPr lang="ru-RU" dirty="0"/>
              <a:t>Цели изучения учебного предмета «Химия»</a:t>
            </a:r>
          </a:p>
          <a:p>
            <a:pPr marL="0" indent="0">
              <a:buNone/>
            </a:pPr>
            <a:r>
              <a:rPr lang="ru-RU" dirty="0"/>
              <a:t>Место учебного предмета «Химия» в учебном плане </a:t>
            </a:r>
          </a:p>
          <a:p>
            <a:pPr marL="0" indent="0">
              <a:buNone/>
            </a:pPr>
            <a:r>
              <a:rPr lang="ru-RU" dirty="0"/>
              <a:t>Содержание учебного предмета «Химия» </a:t>
            </a:r>
          </a:p>
          <a:p>
            <a:pPr marL="0" indent="0">
              <a:buNone/>
            </a:pPr>
            <a:r>
              <a:rPr lang="ru-RU" dirty="0"/>
              <a:t>8 класс </a:t>
            </a:r>
          </a:p>
          <a:p>
            <a:pPr marL="0" indent="0">
              <a:buNone/>
            </a:pPr>
            <a:r>
              <a:rPr lang="ru-RU" dirty="0"/>
              <a:t>9 класс </a:t>
            </a:r>
          </a:p>
          <a:p>
            <a:pPr marL="0" indent="0">
              <a:buNone/>
            </a:pPr>
            <a:r>
              <a:rPr lang="ru-RU" dirty="0"/>
              <a:t>Планируемые результаты освоения учебного предмета</a:t>
            </a:r>
          </a:p>
          <a:p>
            <a:pPr marL="0" indent="0">
              <a:buNone/>
            </a:pPr>
            <a:r>
              <a:rPr lang="ru-RU" dirty="0"/>
              <a:t>«Химия» на уровне основного общего образования </a:t>
            </a:r>
          </a:p>
          <a:p>
            <a:pPr marL="0" indent="0">
              <a:buNone/>
            </a:pPr>
            <a:r>
              <a:rPr lang="ru-RU" dirty="0"/>
              <a:t>Личностные результаты </a:t>
            </a:r>
          </a:p>
          <a:p>
            <a:pPr marL="0" indent="0">
              <a:buNone/>
            </a:pPr>
            <a:r>
              <a:rPr lang="ru-RU" dirty="0"/>
              <a:t>Метапредметные результаты </a:t>
            </a:r>
          </a:p>
          <a:p>
            <a:pPr marL="0" indent="0">
              <a:buNone/>
            </a:pPr>
            <a:r>
              <a:rPr lang="ru-RU" dirty="0"/>
              <a:t>Предметные результаты</a:t>
            </a:r>
          </a:p>
          <a:p>
            <a:pPr marL="0" indent="0">
              <a:buNone/>
            </a:pPr>
            <a:r>
              <a:rPr lang="ru-RU" dirty="0"/>
              <a:t>8 класс </a:t>
            </a:r>
          </a:p>
          <a:p>
            <a:pPr marL="0" indent="0">
              <a:buNone/>
            </a:pPr>
            <a:r>
              <a:rPr lang="ru-RU" dirty="0"/>
              <a:t>9 класс </a:t>
            </a:r>
          </a:p>
          <a:p>
            <a:pPr marL="0" indent="0">
              <a:buNone/>
            </a:pPr>
            <a:r>
              <a:rPr lang="ru-RU" dirty="0"/>
              <a:t>Тематическое планирование </a:t>
            </a:r>
          </a:p>
          <a:p>
            <a:pPr marL="0" indent="0">
              <a:buNone/>
            </a:pPr>
            <a:r>
              <a:rPr lang="ru-RU" dirty="0"/>
              <a:t>8 класс (68 часов) </a:t>
            </a:r>
          </a:p>
          <a:p>
            <a:pPr marL="0" indent="0">
              <a:buNone/>
            </a:pPr>
            <a:r>
              <a:rPr lang="ru-RU" dirty="0"/>
              <a:t>9 класс (68 часов) </a:t>
            </a:r>
          </a:p>
        </p:txBody>
      </p:sp>
    </p:spTree>
    <p:extLst>
      <p:ext uri="{BB962C8B-B14F-4D97-AF65-F5344CB8AC3E}">
        <p14:creationId xmlns:p14="http://schemas.microsoft.com/office/powerpoint/2010/main" val="138260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6D0B9-E113-4684-BC57-A37DA1C6B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Содержание учебного предмета «Химия»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9 класс: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93C8C6-CC79-452F-96F5-F8772D72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242021"/>
                </a:solidFill>
                <a:effectLst/>
                <a:latin typeface="SchoolBookSanPin"/>
              </a:rPr>
              <a:t>Первоначальные понятия об органических веществах как</a:t>
            </a:r>
            <a:br>
              <a:rPr lang="ru-RU" b="0" i="0" dirty="0">
                <a:solidFill>
                  <a:srgbClr val="242021"/>
                </a:solidFill>
                <a:effectLst/>
                <a:latin typeface="SchoolBookSanPin"/>
              </a:rPr>
            </a:br>
            <a:r>
              <a:rPr lang="ru-RU" b="0" i="0" dirty="0">
                <a:solidFill>
                  <a:srgbClr val="242021"/>
                </a:solidFill>
                <a:effectLst/>
                <a:latin typeface="SchoolBookSanPin"/>
              </a:rPr>
              <a:t>о соединениях углерода (метан, этан, этилен, ацетилен, этанол,</a:t>
            </a:r>
            <a:br>
              <a:rPr lang="ru-RU" b="0" i="0" dirty="0">
                <a:solidFill>
                  <a:srgbClr val="242021"/>
                </a:solidFill>
                <a:effectLst/>
                <a:latin typeface="SchoolBookSanPin"/>
              </a:rPr>
            </a:br>
            <a:r>
              <a:rPr lang="ru-RU" b="0" i="0" dirty="0">
                <a:solidFill>
                  <a:srgbClr val="242021"/>
                </a:solidFill>
                <a:effectLst/>
                <a:latin typeface="SchoolBookSanPin"/>
              </a:rPr>
              <a:t>глицерин, уксусная кислота). </a:t>
            </a:r>
            <a:r>
              <a:rPr lang="ru-RU" b="0" i="1" dirty="0">
                <a:solidFill>
                  <a:srgbClr val="242021"/>
                </a:solidFill>
                <a:effectLst/>
                <a:latin typeface="SchoolBookSanPin-Italic"/>
              </a:rPr>
              <a:t>Их состав и химическое строение. </a:t>
            </a:r>
            <a:r>
              <a:rPr lang="ru-RU" b="0" i="0" dirty="0">
                <a:solidFill>
                  <a:srgbClr val="242021"/>
                </a:solidFill>
                <a:effectLst/>
                <a:latin typeface="SchoolBookSanPin"/>
              </a:rPr>
              <a:t>Понятие о биологически важных веществах: жирах, белках, углеводах — и их роли в жизни человека. </a:t>
            </a:r>
            <a:r>
              <a:rPr lang="ru-RU" b="0" i="1" dirty="0">
                <a:solidFill>
                  <a:srgbClr val="242021"/>
                </a:solidFill>
                <a:effectLst/>
                <a:latin typeface="SchoolBookSanPin-Italic"/>
              </a:rPr>
              <a:t>Материальное</a:t>
            </a:r>
            <a:r>
              <a:rPr lang="en-US" b="0" i="1" dirty="0">
                <a:solidFill>
                  <a:srgbClr val="242021"/>
                </a:solidFill>
                <a:effectLst/>
                <a:latin typeface="SchoolBookSanPin-Italic"/>
              </a:rPr>
              <a:t> </a:t>
            </a:r>
            <a:r>
              <a:rPr lang="ru-RU" b="0" i="1" dirty="0">
                <a:solidFill>
                  <a:srgbClr val="242021"/>
                </a:solidFill>
                <a:effectLst/>
                <a:latin typeface="SchoolBookSanPin-Italic"/>
              </a:rPr>
              <a:t>единство органических и неорганических соединений.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805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E16B45-816C-4A96-8A9A-6A37C9FA6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Содержание учебного предмета «Химия»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9 класс: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AE46B4-2DA9-4D1E-A34A-A89BD800A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0" dirty="0">
                <a:solidFill>
                  <a:srgbClr val="242021"/>
                </a:solidFill>
                <a:effectLst/>
                <a:latin typeface="OfficinaSansMediumITC-Regular"/>
              </a:rPr>
              <a:t>Химия и окружающая среда</a:t>
            </a:r>
            <a:br>
              <a:rPr lang="ru-RU" sz="2400" b="0" i="0" dirty="0">
                <a:solidFill>
                  <a:srgbClr val="242021"/>
                </a:solidFill>
                <a:effectLst/>
                <a:latin typeface="OfficinaSansMediumITC-Regular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Новые материалы и технологии. Вещества и материалы в повседневной жизни человека. Химия и здоровье. Безопасное использование веществ и химических реакций в быту. Первая помощь при химических ожогах и отравлениях. Основы экологической грамотности. Химическое загрязнение окружающей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SchoolBookSanPin"/>
              </a:rPr>
              <a:t> 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среды (предельная допустимая концентрация веществ — ПДК).</a:t>
            </a:r>
            <a:b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Роль химии в решении экологических проблем.</a:t>
            </a:r>
            <a:b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Природные источники углеводородов (уголь, природный газ,</a:t>
            </a:r>
            <a:b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нефть), продукты их переработки, их роль в быту и промышленности.</a:t>
            </a:r>
            <a:b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</a:b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Химический эксперимент: изучение образцов материалов</a:t>
            </a:r>
            <a:r>
              <a:rPr lang="en-US" sz="2400" b="0" i="0" dirty="0">
                <a:solidFill>
                  <a:srgbClr val="242021"/>
                </a:solidFill>
                <a:effectLst/>
                <a:latin typeface="SchoolBookSanPin"/>
              </a:rPr>
              <a:t> </a:t>
            </a:r>
            <a:r>
              <a:rPr lang="ru-RU" sz="2400" b="0" i="0" dirty="0">
                <a:solidFill>
                  <a:srgbClr val="242021"/>
                </a:solidFill>
                <a:effectLst/>
                <a:latin typeface="SchoolBookSanPin"/>
              </a:rPr>
              <a:t>(стекло, сплавы металлов, полимерные материалы).</a:t>
            </a: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5316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8DBA7-4FAE-4B3D-8958-75C97D0CC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8641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Тематическое планирование в 8 классе: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4BA262-7C61-4A31-BBCE-2D803BF85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Последовательность тем:</a:t>
            </a:r>
          </a:p>
          <a:p>
            <a:pPr marL="0" indent="0">
              <a:buNone/>
            </a:pPr>
            <a:r>
              <a:rPr lang="ru-RU" sz="2000" dirty="0"/>
              <a:t>Тема 1.Химия – важная область естествознания и практической деятельности человека.</a:t>
            </a:r>
          </a:p>
          <a:p>
            <a:pPr marL="0" indent="0">
              <a:buNone/>
            </a:pPr>
            <a:r>
              <a:rPr lang="ru-RU" sz="2000" dirty="0"/>
              <a:t>Тема 2.Вещества и химические реакции.</a:t>
            </a:r>
          </a:p>
          <a:p>
            <a:pPr marL="0" indent="0">
              <a:buNone/>
            </a:pPr>
            <a:r>
              <a:rPr lang="ru-RU" sz="2000" dirty="0"/>
              <a:t>Тема 3.Воздух .Кислород. Понятие об оксидах.</a:t>
            </a:r>
          </a:p>
          <a:p>
            <a:pPr marL="0" indent="0">
              <a:buNone/>
            </a:pPr>
            <a:r>
              <a:rPr lang="ru-RU" sz="2000" dirty="0"/>
              <a:t>Тема 4.Водород. Понятие о кислотах и солях.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Тема 5. Количественные отношения в химии.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FF0000"/>
                </a:solidFill>
              </a:rPr>
              <a:t>Тема 6. Вода. Растворы. Понятие об основаниях.</a:t>
            </a:r>
          </a:p>
          <a:p>
            <a:pPr marL="0" indent="0">
              <a:buNone/>
            </a:pPr>
            <a:r>
              <a:rPr lang="ru-RU" sz="2000" dirty="0"/>
              <a:t>Тема 7. Основные классы неорганических соединений.</a:t>
            </a:r>
          </a:p>
          <a:p>
            <a:pPr marL="0" indent="0">
              <a:buNone/>
            </a:pPr>
            <a:r>
              <a:rPr lang="ru-RU" sz="2000" dirty="0"/>
              <a:t>Тема 8. Периодический закон и Периодическая система химических элементов Д. И. Менделеева. Строение атома.</a:t>
            </a:r>
          </a:p>
          <a:p>
            <a:pPr marL="0" indent="0">
              <a:buNone/>
            </a:pPr>
            <a:r>
              <a:rPr lang="ru-RU" sz="2000" dirty="0"/>
              <a:t>Тема 9. Химическая связь. </a:t>
            </a:r>
            <a:r>
              <a:rPr lang="ru-RU" sz="2000"/>
              <a:t>Окислительно-восстановительные реакции.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6116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0A156F-8013-4E6A-9745-3959BAC7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88769"/>
            <a:ext cx="10515600" cy="227258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Тематическое планирование в 9 классе: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14A502-1424-4359-99CF-897A9DB0C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724395"/>
            <a:ext cx="10641281" cy="4906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Последовательность тем:</a:t>
            </a:r>
          </a:p>
          <a:p>
            <a:pPr marL="0" indent="0">
              <a:buNone/>
            </a:pPr>
            <a:r>
              <a:rPr lang="ru-RU" sz="2400" dirty="0"/>
              <a:t>        Повторение и углубление знаний основных разделов курса 8 класса.</a:t>
            </a:r>
          </a:p>
          <a:p>
            <a:pPr marL="0" indent="0">
              <a:buNone/>
            </a:pPr>
            <a:r>
              <a:rPr lang="ru-RU" sz="2400" dirty="0"/>
              <a:t>Тема 1.Основные закономерности химических реакций. </a:t>
            </a:r>
          </a:p>
          <a:p>
            <a:pPr marL="0" indent="0">
              <a:buNone/>
            </a:pPr>
            <a:r>
              <a:rPr lang="ru-RU" sz="2400" dirty="0"/>
              <a:t>Тема 2.Электролитическая диссоциация. Химические реакции в растворах.</a:t>
            </a:r>
          </a:p>
          <a:p>
            <a:pPr marL="0" indent="0">
              <a:buNone/>
            </a:pPr>
            <a:r>
              <a:rPr lang="ru-RU" sz="2400" dirty="0"/>
              <a:t>Тема 3. Неметаллы и их соединения.</a:t>
            </a:r>
          </a:p>
          <a:p>
            <a:pPr marL="0" indent="0">
              <a:buNone/>
            </a:pPr>
            <a:r>
              <a:rPr lang="ru-RU" sz="2400" dirty="0"/>
              <a:t>Тема 4. Общая характеристика химических элементов </a:t>
            </a:r>
            <a:r>
              <a:rPr lang="en-US" sz="2400" dirty="0"/>
              <a:t>VI</a:t>
            </a:r>
            <a:r>
              <a:rPr lang="ru-RU" sz="2400" dirty="0"/>
              <a:t>А-группы. Сера и ее соединения.</a:t>
            </a:r>
          </a:p>
          <a:p>
            <a:pPr marL="0" indent="0">
              <a:buNone/>
            </a:pPr>
            <a:r>
              <a:rPr lang="ru-RU" sz="2400" dirty="0"/>
              <a:t>Тема 5. Общая характеристика химических элементов </a:t>
            </a:r>
            <a:r>
              <a:rPr lang="en-US" sz="2400" dirty="0"/>
              <a:t>V</a:t>
            </a:r>
            <a:r>
              <a:rPr lang="ru-RU" sz="2400" dirty="0"/>
              <a:t>А-группы. Азот, фосфор и их соединения.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Тема 6. Общая характеристика химических элементов </a:t>
            </a:r>
            <a:r>
              <a:rPr lang="en-US" sz="2400" dirty="0">
                <a:solidFill>
                  <a:srgbClr val="FF0000"/>
                </a:solidFill>
              </a:rPr>
              <a:t>IV</a:t>
            </a:r>
            <a:r>
              <a:rPr lang="ru-RU" sz="2400" dirty="0">
                <a:solidFill>
                  <a:srgbClr val="FF0000"/>
                </a:solidFill>
              </a:rPr>
              <a:t>А-группы. Углерод и кремний и их соединения.</a:t>
            </a:r>
          </a:p>
          <a:p>
            <a:pPr marL="0" indent="0">
              <a:buNone/>
            </a:pPr>
            <a:r>
              <a:rPr lang="ru-RU" sz="2400" dirty="0"/>
              <a:t>Тема 7. Общие свойства металлов.</a:t>
            </a:r>
          </a:p>
          <a:p>
            <a:pPr marL="0" indent="0">
              <a:buNone/>
            </a:pPr>
            <a:r>
              <a:rPr lang="ru-RU" sz="2400" dirty="0"/>
              <a:t>Тема 8. Важнейшие металлы и их соединения.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Тема 9. Вещества и материалы в жизни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159940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45056-CB35-43F1-84CB-795350DD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Тематическое планирование в 9 классе: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7BD7ED-7A46-4230-98BC-DB0194615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FF0000"/>
                </a:solidFill>
              </a:rPr>
              <a:t>Тема 6. Общая характеристика химических элементов </a:t>
            </a:r>
            <a:r>
              <a:rPr lang="en-US" sz="2800" dirty="0">
                <a:solidFill>
                  <a:srgbClr val="FF0000"/>
                </a:solidFill>
              </a:rPr>
              <a:t>IV</a:t>
            </a:r>
            <a:r>
              <a:rPr lang="ru-RU" sz="2800" dirty="0">
                <a:solidFill>
                  <a:srgbClr val="FF0000"/>
                </a:solidFill>
              </a:rPr>
              <a:t>А-группы. Углерод и кремний и их соединения.</a:t>
            </a:r>
          </a:p>
          <a:p>
            <a:pPr marL="0" indent="0">
              <a:buNone/>
            </a:pPr>
            <a:r>
              <a:rPr lang="ru-RU" dirty="0"/>
              <a:t>Вычисления:</a:t>
            </a:r>
          </a:p>
          <a:p>
            <a:pPr marL="0" indent="0">
              <a:buNone/>
            </a:pPr>
            <a:r>
              <a:rPr lang="ru-RU" dirty="0"/>
              <a:t>- По уравнениям химических реакций, если один из реагентов  дан в виде водного раствора с известной массовой долей.</a:t>
            </a:r>
          </a:p>
        </p:txBody>
      </p:sp>
    </p:spTree>
    <p:extLst>
      <p:ext uri="{BB962C8B-B14F-4D97-AF65-F5344CB8AC3E}">
        <p14:creationId xmlns:p14="http://schemas.microsoft.com/office/powerpoint/2010/main" val="23674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C6D2D-2BDC-4BA7-8375-8BC499DF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01E94C-D30F-474F-A723-B02A0A57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A031A9A-0ECE-40AF-A6DD-932DC2AB6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31" y="0"/>
            <a:ext cx="9876051" cy="644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14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602</Words>
  <Application>Microsoft Office PowerPoint</Application>
  <PresentationFormat>Широкоэкранный</PresentationFormat>
  <Paragraphs>61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OfficinaSansMediumITC-Regular</vt:lpstr>
      <vt:lpstr>SchoolBookSanPin</vt:lpstr>
      <vt:lpstr>SchoolBookSanPin-Italic</vt:lpstr>
      <vt:lpstr>Тема Office</vt:lpstr>
      <vt:lpstr>Document</vt:lpstr>
      <vt:lpstr>Примерная рабочая программа по учебному предмету «Химия»: структура и содержание.</vt:lpstr>
      <vt:lpstr>Презентация PowerPoint</vt:lpstr>
      <vt:lpstr>Презентация PowerPoint</vt:lpstr>
      <vt:lpstr>Содержание учебного предмета «Химия» 9 класс:</vt:lpstr>
      <vt:lpstr>Содержание учебного предмета «Химия» 9 класс:</vt:lpstr>
      <vt:lpstr>Тематическое планирование в 8 классе:</vt:lpstr>
      <vt:lpstr>Тематическое планирование в 9 классе:</vt:lpstr>
      <vt:lpstr>Тематическое планирование в 9 классе:</vt:lpstr>
      <vt:lpstr>Презентация PowerPoint</vt:lpstr>
      <vt:lpstr>Электронный адрес : edsoo.ru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Электронный адрес Институра стратегии развития образования РАО : edsoo.ru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рабочая программа по учебному предмету «Химия»: структура и содержание.</dc:title>
  <dc:creator>Елена Кучина</dc:creator>
  <cp:lastModifiedBy>Елена Кучина</cp:lastModifiedBy>
  <cp:revision>19</cp:revision>
  <dcterms:created xsi:type="dcterms:W3CDTF">2022-03-22T15:58:55Z</dcterms:created>
  <dcterms:modified xsi:type="dcterms:W3CDTF">2022-03-24T13:48:39Z</dcterms:modified>
</cp:coreProperties>
</file>